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AB487F-20CE-411D-BEE5-1292276193F7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72359F-5625-4385-9B40-C51A320668A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Cel: zerowa emisja netto do 2050 roku</a:t>
          </a:r>
        </a:p>
      </dgm:t>
    </dgm:pt>
    <dgm:pt modelId="{124BB992-B97C-4755-850E-86F1FEF01C1F}" type="parTrans" cxnId="{3A2CBC57-D7A0-490C-9F6E-A307404E7B29}">
      <dgm:prSet/>
      <dgm:spPr/>
      <dgm:t>
        <a:bodyPr/>
        <a:lstStyle/>
        <a:p>
          <a:endParaRPr lang="en-US"/>
        </a:p>
      </dgm:t>
    </dgm:pt>
    <dgm:pt modelId="{6DCEC3C1-C44B-403E-8ECA-FDD9B43A7118}" type="sibTrans" cxnId="{3A2CBC57-D7A0-490C-9F6E-A307404E7B29}">
      <dgm:prSet/>
      <dgm:spPr/>
      <dgm:t>
        <a:bodyPr/>
        <a:lstStyle/>
        <a:p>
          <a:endParaRPr lang="en-US"/>
        </a:p>
      </dgm:t>
    </dgm:pt>
    <dgm:pt modelId="{77B3ACAB-E227-4159-B310-90E90DAB736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Opakowania zdatne do recyklingu lub kompostowania</a:t>
          </a:r>
        </a:p>
      </dgm:t>
    </dgm:pt>
    <dgm:pt modelId="{36D98988-890A-4350-8BE1-9C82E71FB518}" type="parTrans" cxnId="{7373C388-17CD-4202-8D2C-4785E38CDC18}">
      <dgm:prSet/>
      <dgm:spPr/>
      <dgm:t>
        <a:bodyPr/>
        <a:lstStyle/>
        <a:p>
          <a:endParaRPr lang="en-US"/>
        </a:p>
      </dgm:t>
    </dgm:pt>
    <dgm:pt modelId="{F823564F-D0E0-4C83-A3CF-D9F8B723EE21}" type="sibTrans" cxnId="{7373C388-17CD-4202-8D2C-4785E38CDC18}">
      <dgm:prSet/>
      <dgm:spPr/>
      <dgm:t>
        <a:bodyPr/>
        <a:lstStyle/>
        <a:p>
          <a:endParaRPr lang="en-US"/>
        </a:p>
      </dgm:t>
    </dgm:pt>
    <dgm:pt modelId="{2CC198A7-AAE8-4735-A423-4F4A6511BCB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Redukcja zużycia wody w produkcji</a:t>
          </a:r>
        </a:p>
      </dgm:t>
    </dgm:pt>
    <dgm:pt modelId="{583C5A4C-497B-4C2C-AE1A-CD077BD83F45}" type="parTrans" cxnId="{00C0EF69-8DA4-400B-8FAA-342048F71A44}">
      <dgm:prSet/>
      <dgm:spPr/>
      <dgm:t>
        <a:bodyPr/>
        <a:lstStyle/>
        <a:p>
          <a:endParaRPr lang="en-US"/>
        </a:p>
      </dgm:t>
    </dgm:pt>
    <dgm:pt modelId="{2248F264-9EFA-41A7-A8BB-7EC4D1F31B9A}" type="sibTrans" cxnId="{00C0EF69-8DA4-400B-8FAA-342048F71A44}">
      <dgm:prSet/>
      <dgm:spPr/>
      <dgm:t>
        <a:bodyPr/>
        <a:lstStyle/>
        <a:p>
          <a:endParaRPr lang="en-US"/>
        </a:p>
      </dgm:t>
    </dgm:pt>
    <dgm:pt modelId="{7ACB8FF1-E5A9-472F-BB3F-87DBCC884DB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Kompleksowe podejście do zrównoważonego rozwoju</a:t>
          </a:r>
        </a:p>
      </dgm:t>
    </dgm:pt>
    <dgm:pt modelId="{16C66DC4-C096-48FE-8061-A3F5E4A9EF58}" type="parTrans" cxnId="{ECE6BF3A-6256-4C2F-B577-A62DB8B44A09}">
      <dgm:prSet/>
      <dgm:spPr/>
      <dgm:t>
        <a:bodyPr/>
        <a:lstStyle/>
        <a:p>
          <a:endParaRPr lang="en-US"/>
        </a:p>
      </dgm:t>
    </dgm:pt>
    <dgm:pt modelId="{F0EA6443-12F8-425B-ABD6-94F40170BB0A}" type="sibTrans" cxnId="{ECE6BF3A-6256-4C2F-B577-A62DB8B44A09}">
      <dgm:prSet/>
      <dgm:spPr/>
      <dgm:t>
        <a:bodyPr/>
        <a:lstStyle/>
        <a:p>
          <a:endParaRPr lang="en-US"/>
        </a:p>
      </dgm:t>
    </dgm:pt>
    <dgm:pt modelId="{22B70F89-84A1-4C9B-B93C-2ED9E809D098}" type="pres">
      <dgm:prSet presAssocID="{F1AB487F-20CE-411D-BEE5-1292276193F7}" presName="root" presStyleCnt="0">
        <dgm:presLayoutVars>
          <dgm:dir/>
          <dgm:resizeHandles val="exact"/>
        </dgm:presLayoutVars>
      </dgm:prSet>
      <dgm:spPr/>
    </dgm:pt>
    <dgm:pt modelId="{895499D4-E492-49BE-9D6C-7ED6F448E24F}" type="pres">
      <dgm:prSet presAssocID="{C772359F-5625-4385-9B40-C51A320668A0}" presName="compNode" presStyleCnt="0"/>
      <dgm:spPr/>
    </dgm:pt>
    <dgm:pt modelId="{9BCE79AF-51CF-46CA-9B59-8F145033A316}" type="pres">
      <dgm:prSet presAssocID="{C772359F-5625-4385-9B40-C51A320668A0}" presName="bgRect" presStyleLbl="bgShp" presStyleIdx="0" presStyleCnt="4"/>
      <dgm:spPr/>
    </dgm:pt>
    <dgm:pt modelId="{B777BD0B-E2C7-4355-9312-19C447BCDB0B}" type="pres">
      <dgm:prSet presAssocID="{C772359F-5625-4385-9B40-C51A320668A0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rzał w dziesiątkę"/>
        </a:ext>
      </dgm:extLst>
    </dgm:pt>
    <dgm:pt modelId="{A3A3F383-CDB4-4ED8-ABFE-CA882A4A6B6F}" type="pres">
      <dgm:prSet presAssocID="{C772359F-5625-4385-9B40-C51A320668A0}" presName="spaceRect" presStyleCnt="0"/>
      <dgm:spPr/>
    </dgm:pt>
    <dgm:pt modelId="{EDE96AD9-DF50-4B0A-AE16-BBC6B167543C}" type="pres">
      <dgm:prSet presAssocID="{C772359F-5625-4385-9B40-C51A320668A0}" presName="parTx" presStyleLbl="revTx" presStyleIdx="0" presStyleCnt="4">
        <dgm:presLayoutVars>
          <dgm:chMax val="0"/>
          <dgm:chPref val="0"/>
        </dgm:presLayoutVars>
      </dgm:prSet>
      <dgm:spPr/>
    </dgm:pt>
    <dgm:pt modelId="{1343891C-2452-43F5-8925-171BC1AC3293}" type="pres">
      <dgm:prSet presAssocID="{6DCEC3C1-C44B-403E-8ECA-FDD9B43A7118}" presName="sibTrans" presStyleCnt="0"/>
      <dgm:spPr/>
    </dgm:pt>
    <dgm:pt modelId="{634D64D2-A085-4E6B-A36A-D24069D5819D}" type="pres">
      <dgm:prSet presAssocID="{77B3ACAB-E227-4159-B310-90E90DAB7369}" presName="compNode" presStyleCnt="0"/>
      <dgm:spPr/>
    </dgm:pt>
    <dgm:pt modelId="{00CD0DD5-6FA1-4374-9AA5-5A79F8FCAAC8}" type="pres">
      <dgm:prSet presAssocID="{77B3ACAB-E227-4159-B310-90E90DAB7369}" presName="bgRect" presStyleLbl="bgShp" presStyleIdx="1" presStyleCnt="4"/>
      <dgm:spPr/>
    </dgm:pt>
    <dgm:pt modelId="{2639C55F-D841-4AF4-91B5-434D1B01B25B}" type="pres">
      <dgm:prSet presAssocID="{77B3ACAB-E227-4159-B310-90E90DAB736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egregacja odpadów"/>
        </a:ext>
      </dgm:extLst>
    </dgm:pt>
    <dgm:pt modelId="{2A5C9A6C-A19E-47D4-BA5B-E6A59A5FED70}" type="pres">
      <dgm:prSet presAssocID="{77B3ACAB-E227-4159-B310-90E90DAB7369}" presName="spaceRect" presStyleCnt="0"/>
      <dgm:spPr/>
    </dgm:pt>
    <dgm:pt modelId="{6D392CB2-EDD7-46C5-BDE3-8BD12695A77B}" type="pres">
      <dgm:prSet presAssocID="{77B3ACAB-E227-4159-B310-90E90DAB7369}" presName="parTx" presStyleLbl="revTx" presStyleIdx="1" presStyleCnt="4">
        <dgm:presLayoutVars>
          <dgm:chMax val="0"/>
          <dgm:chPref val="0"/>
        </dgm:presLayoutVars>
      </dgm:prSet>
      <dgm:spPr/>
    </dgm:pt>
    <dgm:pt modelId="{811C6FEE-AC22-4CAE-ABEF-EA0FDF87B4C4}" type="pres">
      <dgm:prSet presAssocID="{F823564F-D0E0-4C83-A3CF-D9F8B723EE21}" presName="sibTrans" presStyleCnt="0"/>
      <dgm:spPr/>
    </dgm:pt>
    <dgm:pt modelId="{4CBE64CA-7500-4984-BC54-4BC20BCB5544}" type="pres">
      <dgm:prSet presAssocID="{2CC198A7-AAE8-4735-A423-4F4A6511BCBD}" presName="compNode" presStyleCnt="0"/>
      <dgm:spPr/>
    </dgm:pt>
    <dgm:pt modelId="{71AC2153-BD4E-4BDA-B07F-732496E0DBF3}" type="pres">
      <dgm:prSet presAssocID="{2CC198A7-AAE8-4735-A423-4F4A6511BCBD}" presName="bgRect" presStyleLbl="bgShp" presStyleIdx="2" presStyleCnt="4"/>
      <dgm:spPr/>
    </dgm:pt>
    <dgm:pt modelId="{B2B9CFDA-A509-4310-9CDD-B24AABF2687A}" type="pres">
      <dgm:prSet presAssocID="{2CC198A7-AAE8-4735-A423-4F4A6511BCB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oda"/>
        </a:ext>
      </dgm:extLst>
    </dgm:pt>
    <dgm:pt modelId="{31A4FCAE-9ED4-48FF-8611-288D2ED3BCFA}" type="pres">
      <dgm:prSet presAssocID="{2CC198A7-AAE8-4735-A423-4F4A6511BCBD}" presName="spaceRect" presStyleCnt="0"/>
      <dgm:spPr/>
    </dgm:pt>
    <dgm:pt modelId="{304E8247-E16A-4B33-BD95-155376B2300C}" type="pres">
      <dgm:prSet presAssocID="{2CC198A7-AAE8-4735-A423-4F4A6511BCBD}" presName="parTx" presStyleLbl="revTx" presStyleIdx="2" presStyleCnt="4">
        <dgm:presLayoutVars>
          <dgm:chMax val="0"/>
          <dgm:chPref val="0"/>
        </dgm:presLayoutVars>
      </dgm:prSet>
      <dgm:spPr/>
    </dgm:pt>
    <dgm:pt modelId="{44A37D19-C9F6-4889-AA3C-4996857403FF}" type="pres">
      <dgm:prSet presAssocID="{2248F264-9EFA-41A7-A8BB-7EC4D1F31B9A}" presName="sibTrans" presStyleCnt="0"/>
      <dgm:spPr/>
    </dgm:pt>
    <dgm:pt modelId="{435B370E-A190-429E-B540-13F8A675315B}" type="pres">
      <dgm:prSet presAssocID="{7ACB8FF1-E5A9-472F-BB3F-87DBCC884DB1}" presName="compNode" presStyleCnt="0"/>
      <dgm:spPr/>
    </dgm:pt>
    <dgm:pt modelId="{5CBEC895-D53D-4D88-A0A7-5F5823CE5984}" type="pres">
      <dgm:prSet presAssocID="{7ACB8FF1-E5A9-472F-BB3F-87DBCC884DB1}" presName="bgRect" presStyleLbl="bgShp" presStyleIdx="3" presStyleCnt="4"/>
      <dgm:spPr/>
    </dgm:pt>
    <dgm:pt modelId="{79CCA141-2435-4F4D-8A79-5EB6C3B7896A}" type="pres">
      <dgm:prSet presAssocID="{7ACB8FF1-E5A9-472F-BB3F-87DBCC884DB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12D9A20A-A60E-4B58-B3E1-7F66685F43AE}" type="pres">
      <dgm:prSet presAssocID="{7ACB8FF1-E5A9-472F-BB3F-87DBCC884DB1}" presName="spaceRect" presStyleCnt="0"/>
      <dgm:spPr/>
    </dgm:pt>
    <dgm:pt modelId="{344D502A-FFA6-4590-8D71-3D50C3A3C60D}" type="pres">
      <dgm:prSet presAssocID="{7ACB8FF1-E5A9-472F-BB3F-87DBCC884DB1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ECE6BF3A-6256-4C2F-B577-A62DB8B44A09}" srcId="{F1AB487F-20CE-411D-BEE5-1292276193F7}" destId="{7ACB8FF1-E5A9-472F-BB3F-87DBCC884DB1}" srcOrd="3" destOrd="0" parTransId="{16C66DC4-C096-48FE-8061-A3F5E4A9EF58}" sibTransId="{F0EA6443-12F8-425B-ABD6-94F40170BB0A}"/>
    <dgm:cxn modelId="{D1B4905B-711F-4397-8E49-4E84B0CAB61B}" type="presOf" srcId="{77B3ACAB-E227-4159-B310-90E90DAB7369}" destId="{6D392CB2-EDD7-46C5-BDE3-8BD12695A77B}" srcOrd="0" destOrd="0" presId="urn:microsoft.com/office/officeart/2018/2/layout/IconVerticalSolidList"/>
    <dgm:cxn modelId="{00C0EF69-8DA4-400B-8FAA-342048F71A44}" srcId="{F1AB487F-20CE-411D-BEE5-1292276193F7}" destId="{2CC198A7-AAE8-4735-A423-4F4A6511BCBD}" srcOrd="2" destOrd="0" parTransId="{583C5A4C-497B-4C2C-AE1A-CD077BD83F45}" sibTransId="{2248F264-9EFA-41A7-A8BB-7EC4D1F31B9A}"/>
    <dgm:cxn modelId="{77B98C52-03AA-4D3E-AEB0-162407F2060E}" type="presOf" srcId="{C772359F-5625-4385-9B40-C51A320668A0}" destId="{EDE96AD9-DF50-4B0A-AE16-BBC6B167543C}" srcOrd="0" destOrd="0" presId="urn:microsoft.com/office/officeart/2018/2/layout/IconVerticalSolidList"/>
    <dgm:cxn modelId="{3A2CBC57-D7A0-490C-9F6E-A307404E7B29}" srcId="{F1AB487F-20CE-411D-BEE5-1292276193F7}" destId="{C772359F-5625-4385-9B40-C51A320668A0}" srcOrd="0" destOrd="0" parTransId="{124BB992-B97C-4755-850E-86F1FEF01C1F}" sibTransId="{6DCEC3C1-C44B-403E-8ECA-FDD9B43A7118}"/>
    <dgm:cxn modelId="{91C4E482-CDA7-47C2-B68D-8A5247F52779}" type="presOf" srcId="{2CC198A7-AAE8-4735-A423-4F4A6511BCBD}" destId="{304E8247-E16A-4B33-BD95-155376B2300C}" srcOrd="0" destOrd="0" presId="urn:microsoft.com/office/officeart/2018/2/layout/IconVerticalSolidList"/>
    <dgm:cxn modelId="{7373C388-17CD-4202-8D2C-4785E38CDC18}" srcId="{F1AB487F-20CE-411D-BEE5-1292276193F7}" destId="{77B3ACAB-E227-4159-B310-90E90DAB7369}" srcOrd="1" destOrd="0" parTransId="{36D98988-890A-4350-8BE1-9C82E71FB518}" sibTransId="{F823564F-D0E0-4C83-A3CF-D9F8B723EE21}"/>
    <dgm:cxn modelId="{16BD7CBF-463D-40C4-9891-D857340C837D}" type="presOf" srcId="{7ACB8FF1-E5A9-472F-BB3F-87DBCC884DB1}" destId="{344D502A-FFA6-4590-8D71-3D50C3A3C60D}" srcOrd="0" destOrd="0" presId="urn:microsoft.com/office/officeart/2018/2/layout/IconVerticalSolidList"/>
    <dgm:cxn modelId="{3273AFE7-F438-48E9-BB71-EE630C5D6DF7}" type="presOf" srcId="{F1AB487F-20CE-411D-BEE5-1292276193F7}" destId="{22B70F89-84A1-4C9B-B93C-2ED9E809D098}" srcOrd="0" destOrd="0" presId="urn:microsoft.com/office/officeart/2018/2/layout/IconVerticalSolidList"/>
    <dgm:cxn modelId="{555B2F4A-6EAE-4843-9CFA-070FCDB6F785}" type="presParOf" srcId="{22B70F89-84A1-4C9B-B93C-2ED9E809D098}" destId="{895499D4-E492-49BE-9D6C-7ED6F448E24F}" srcOrd="0" destOrd="0" presId="urn:microsoft.com/office/officeart/2018/2/layout/IconVerticalSolidList"/>
    <dgm:cxn modelId="{E0FF9394-47BB-42D3-B591-F36621B53EF2}" type="presParOf" srcId="{895499D4-E492-49BE-9D6C-7ED6F448E24F}" destId="{9BCE79AF-51CF-46CA-9B59-8F145033A316}" srcOrd="0" destOrd="0" presId="urn:microsoft.com/office/officeart/2018/2/layout/IconVerticalSolidList"/>
    <dgm:cxn modelId="{B1B9EA5F-FCC0-4A4C-917E-09465F14108C}" type="presParOf" srcId="{895499D4-E492-49BE-9D6C-7ED6F448E24F}" destId="{B777BD0B-E2C7-4355-9312-19C447BCDB0B}" srcOrd="1" destOrd="0" presId="urn:microsoft.com/office/officeart/2018/2/layout/IconVerticalSolidList"/>
    <dgm:cxn modelId="{AA8B959A-4C53-4C16-A3EE-4262D81CE0DC}" type="presParOf" srcId="{895499D4-E492-49BE-9D6C-7ED6F448E24F}" destId="{A3A3F383-CDB4-4ED8-ABFE-CA882A4A6B6F}" srcOrd="2" destOrd="0" presId="urn:microsoft.com/office/officeart/2018/2/layout/IconVerticalSolidList"/>
    <dgm:cxn modelId="{EE93CE37-6AB5-469B-8A1F-CCF52878FC23}" type="presParOf" srcId="{895499D4-E492-49BE-9D6C-7ED6F448E24F}" destId="{EDE96AD9-DF50-4B0A-AE16-BBC6B167543C}" srcOrd="3" destOrd="0" presId="urn:microsoft.com/office/officeart/2018/2/layout/IconVerticalSolidList"/>
    <dgm:cxn modelId="{7178B798-393E-46DC-92AA-C5D4E141D112}" type="presParOf" srcId="{22B70F89-84A1-4C9B-B93C-2ED9E809D098}" destId="{1343891C-2452-43F5-8925-171BC1AC3293}" srcOrd="1" destOrd="0" presId="urn:microsoft.com/office/officeart/2018/2/layout/IconVerticalSolidList"/>
    <dgm:cxn modelId="{49D28306-DB93-47FC-AC36-1B6C4DB3A089}" type="presParOf" srcId="{22B70F89-84A1-4C9B-B93C-2ED9E809D098}" destId="{634D64D2-A085-4E6B-A36A-D24069D5819D}" srcOrd="2" destOrd="0" presId="urn:microsoft.com/office/officeart/2018/2/layout/IconVerticalSolidList"/>
    <dgm:cxn modelId="{71A01B91-5FDB-4284-B529-925CB7ADE6B3}" type="presParOf" srcId="{634D64D2-A085-4E6B-A36A-D24069D5819D}" destId="{00CD0DD5-6FA1-4374-9AA5-5A79F8FCAAC8}" srcOrd="0" destOrd="0" presId="urn:microsoft.com/office/officeart/2018/2/layout/IconVerticalSolidList"/>
    <dgm:cxn modelId="{E59E036B-92C5-4F81-A0FD-F94180B817CB}" type="presParOf" srcId="{634D64D2-A085-4E6B-A36A-D24069D5819D}" destId="{2639C55F-D841-4AF4-91B5-434D1B01B25B}" srcOrd="1" destOrd="0" presId="urn:microsoft.com/office/officeart/2018/2/layout/IconVerticalSolidList"/>
    <dgm:cxn modelId="{73C22DE8-A636-42D4-A66C-A40E243C3194}" type="presParOf" srcId="{634D64D2-A085-4E6B-A36A-D24069D5819D}" destId="{2A5C9A6C-A19E-47D4-BA5B-E6A59A5FED70}" srcOrd="2" destOrd="0" presId="urn:microsoft.com/office/officeart/2018/2/layout/IconVerticalSolidList"/>
    <dgm:cxn modelId="{48A4BDB6-7789-401C-A4E7-DF26AFCBAD5F}" type="presParOf" srcId="{634D64D2-A085-4E6B-A36A-D24069D5819D}" destId="{6D392CB2-EDD7-46C5-BDE3-8BD12695A77B}" srcOrd="3" destOrd="0" presId="urn:microsoft.com/office/officeart/2018/2/layout/IconVerticalSolidList"/>
    <dgm:cxn modelId="{D4CD5719-A1D4-44FF-9914-0D4078274FE7}" type="presParOf" srcId="{22B70F89-84A1-4C9B-B93C-2ED9E809D098}" destId="{811C6FEE-AC22-4CAE-ABEF-EA0FDF87B4C4}" srcOrd="3" destOrd="0" presId="urn:microsoft.com/office/officeart/2018/2/layout/IconVerticalSolidList"/>
    <dgm:cxn modelId="{3D775968-BD9E-4A73-AAE7-F95B68411CCB}" type="presParOf" srcId="{22B70F89-84A1-4C9B-B93C-2ED9E809D098}" destId="{4CBE64CA-7500-4984-BC54-4BC20BCB5544}" srcOrd="4" destOrd="0" presId="urn:microsoft.com/office/officeart/2018/2/layout/IconVerticalSolidList"/>
    <dgm:cxn modelId="{AEB66352-419B-4F7A-A982-5D64D3B0998A}" type="presParOf" srcId="{4CBE64CA-7500-4984-BC54-4BC20BCB5544}" destId="{71AC2153-BD4E-4BDA-B07F-732496E0DBF3}" srcOrd="0" destOrd="0" presId="urn:microsoft.com/office/officeart/2018/2/layout/IconVerticalSolidList"/>
    <dgm:cxn modelId="{685EE406-6FD4-4B93-88A4-2E741277B4FA}" type="presParOf" srcId="{4CBE64CA-7500-4984-BC54-4BC20BCB5544}" destId="{B2B9CFDA-A509-4310-9CDD-B24AABF2687A}" srcOrd="1" destOrd="0" presId="urn:microsoft.com/office/officeart/2018/2/layout/IconVerticalSolidList"/>
    <dgm:cxn modelId="{29DA3A2D-D61A-4D02-A9CE-DB1B0220333F}" type="presParOf" srcId="{4CBE64CA-7500-4984-BC54-4BC20BCB5544}" destId="{31A4FCAE-9ED4-48FF-8611-288D2ED3BCFA}" srcOrd="2" destOrd="0" presId="urn:microsoft.com/office/officeart/2018/2/layout/IconVerticalSolidList"/>
    <dgm:cxn modelId="{80DA3C3B-9C37-4296-8E27-11CB2A75B4D9}" type="presParOf" srcId="{4CBE64CA-7500-4984-BC54-4BC20BCB5544}" destId="{304E8247-E16A-4B33-BD95-155376B2300C}" srcOrd="3" destOrd="0" presId="urn:microsoft.com/office/officeart/2018/2/layout/IconVerticalSolidList"/>
    <dgm:cxn modelId="{E2923F9B-23D0-4DD0-8247-3E70A5D51E3A}" type="presParOf" srcId="{22B70F89-84A1-4C9B-B93C-2ED9E809D098}" destId="{44A37D19-C9F6-4889-AA3C-4996857403FF}" srcOrd="5" destOrd="0" presId="urn:microsoft.com/office/officeart/2018/2/layout/IconVerticalSolidList"/>
    <dgm:cxn modelId="{409C8394-6508-40CA-9BB6-D73836443B87}" type="presParOf" srcId="{22B70F89-84A1-4C9B-B93C-2ED9E809D098}" destId="{435B370E-A190-429E-B540-13F8A675315B}" srcOrd="6" destOrd="0" presId="urn:microsoft.com/office/officeart/2018/2/layout/IconVerticalSolidList"/>
    <dgm:cxn modelId="{82CD274A-3A5B-412B-A654-7AD25A2CA7FB}" type="presParOf" srcId="{435B370E-A190-429E-B540-13F8A675315B}" destId="{5CBEC895-D53D-4D88-A0A7-5F5823CE5984}" srcOrd="0" destOrd="0" presId="urn:microsoft.com/office/officeart/2018/2/layout/IconVerticalSolidList"/>
    <dgm:cxn modelId="{60A7930F-37E5-4D65-AF9A-9E80B8F7867E}" type="presParOf" srcId="{435B370E-A190-429E-B540-13F8A675315B}" destId="{79CCA141-2435-4F4D-8A79-5EB6C3B7896A}" srcOrd="1" destOrd="0" presId="urn:microsoft.com/office/officeart/2018/2/layout/IconVerticalSolidList"/>
    <dgm:cxn modelId="{7B338C52-D497-4A76-859C-421F5E357B86}" type="presParOf" srcId="{435B370E-A190-429E-B540-13F8A675315B}" destId="{12D9A20A-A60E-4B58-B3E1-7F66685F43AE}" srcOrd="2" destOrd="0" presId="urn:microsoft.com/office/officeart/2018/2/layout/IconVerticalSolidList"/>
    <dgm:cxn modelId="{EB763515-E0F1-4405-BCB5-F0767B2144C7}" type="presParOf" srcId="{435B370E-A190-429E-B540-13F8A675315B}" destId="{344D502A-FFA6-4590-8D71-3D50C3A3C60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041B40-4759-4F3A-A6AC-12624640E3B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75A409C-12F2-4995-9EDA-50A580FF410E}">
      <dgm:prSet/>
      <dgm:spPr/>
      <dgm:t>
        <a:bodyPr/>
        <a:lstStyle/>
        <a:p>
          <a:r>
            <a:rPr lang="en-US"/>
            <a:t>Zidentyfikuj firmę spożywczą i oceń:</a:t>
          </a:r>
        </a:p>
      </dgm:t>
    </dgm:pt>
    <dgm:pt modelId="{99D9D8E5-1BCF-410E-8150-A08A5BCF6E22}" type="parTrans" cxnId="{04AF81AF-3799-4B16-81FC-C8EE84C0B037}">
      <dgm:prSet/>
      <dgm:spPr/>
      <dgm:t>
        <a:bodyPr/>
        <a:lstStyle/>
        <a:p>
          <a:endParaRPr lang="en-US"/>
        </a:p>
      </dgm:t>
    </dgm:pt>
    <dgm:pt modelId="{A4C12F7F-1B82-4A44-90F2-D4B59C49E875}" type="sibTrans" cxnId="{04AF81AF-3799-4B16-81FC-C8EE84C0B037}">
      <dgm:prSet/>
      <dgm:spPr/>
      <dgm:t>
        <a:bodyPr/>
        <a:lstStyle/>
        <a:p>
          <a:endParaRPr lang="en-US"/>
        </a:p>
      </dgm:t>
    </dgm:pt>
    <dgm:pt modelId="{88257363-E971-4AA3-9675-37C6DF4C45B6}">
      <dgm:prSet/>
      <dgm:spPr/>
      <dgm:t>
        <a:bodyPr/>
        <a:lstStyle/>
        <a:p>
          <a:r>
            <a:rPr lang="en-US"/>
            <a:t>• Jakie działania podejmuje w obszarze SD?</a:t>
          </a:r>
        </a:p>
      </dgm:t>
    </dgm:pt>
    <dgm:pt modelId="{076DD3C3-33AB-48B0-95C7-0EE34E11CCB6}" type="parTrans" cxnId="{CD4FBCA5-2632-4155-840E-91F8F60700A1}">
      <dgm:prSet/>
      <dgm:spPr/>
      <dgm:t>
        <a:bodyPr/>
        <a:lstStyle/>
        <a:p>
          <a:endParaRPr lang="en-US"/>
        </a:p>
      </dgm:t>
    </dgm:pt>
    <dgm:pt modelId="{BB0BA500-C8F4-4C31-A576-6610312CA4CC}" type="sibTrans" cxnId="{CD4FBCA5-2632-4155-840E-91F8F60700A1}">
      <dgm:prSet/>
      <dgm:spPr/>
      <dgm:t>
        <a:bodyPr/>
        <a:lstStyle/>
        <a:p>
          <a:endParaRPr lang="en-US"/>
        </a:p>
      </dgm:t>
    </dgm:pt>
    <dgm:pt modelId="{D70AC910-27BF-4A72-8C74-664B9DF3AEB2}">
      <dgm:prSet/>
      <dgm:spPr/>
      <dgm:t>
        <a:bodyPr/>
        <a:lstStyle/>
        <a:p>
          <a:r>
            <a:rPr lang="en-US"/>
            <a:t>• Czy stosuje OZE lub recykling opakowań?</a:t>
          </a:r>
        </a:p>
      </dgm:t>
    </dgm:pt>
    <dgm:pt modelId="{1F14F23B-012D-4904-BF58-CAB56659D89A}" type="parTrans" cxnId="{62EE0C78-CCF5-4D7A-AE0D-D6042C6A0984}">
      <dgm:prSet/>
      <dgm:spPr/>
      <dgm:t>
        <a:bodyPr/>
        <a:lstStyle/>
        <a:p>
          <a:endParaRPr lang="en-US"/>
        </a:p>
      </dgm:t>
    </dgm:pt>
    <dgm:pt modelId="{C709E3F4-3778-4E15-89C0-21F00CC07D64}" type="sibTrans" cxnId="{62EE0C78-CCF5-4D7A-AE0D-D6042C6A0984}">
      <dgm:prSet/>
      <dgm:spPr/>
      <dgm:t>
        <a:bodyPr/>
        <a:lstStyle/>
        <a:p>
          <a:endParaRPr lang="en-US"/>
        </a:p>
      </dgm:t>
    </dgm:pt>
    <dgm:pt modelId="{C8503EC9-1D38-4746-8551-DEB6ECDE15F4}">
      <dgm:prSet/>
      <dgm:spPr/>
      <dgm:t>
        <a:bodyPr/>
        <a:lstStyle/>
        <a:p>
          <a:r>
            <a:rPr lang="en-US"/>
            <a:t>• Czy współpracuje lokalnie?</a:t>
          </a:r>
        </a:p>
      </dgm:t>
    </dgm:pt>
    <dgm:pt modelId="{78A44C30-3954-4EC2-BD21-1456C939C37E}" type="parTrans" cxnId="{9EA5BD26-F69F-49D7-964B-082B20870C92}">
      <dgm:prSet/>
      <dgm:spPr/>
      <dgm:t>
        <a:bodyPr/>
        <a:lstStyle/>
        <a:p>
          <a:endParaRPr lang="en-US"/>
        </a:p>
      </dgm:t>
    </dgm:pt>
    <dgm:pt modelId="{611700B9-AEF5-42C4-990E-B9EB62EC5707}" type="sibTrans" cxnId="{9EA5BD26-F69F-49D7-964B-082B20870C92}">
      <dgm:prSet/>
      <dgm:spPr/>
      <dgm:t>
        <a:bodyPr/>
        <a:lstStyle/>
        <a:p>
          <a:endParaRPr lang="en-US"/>
        </a:p>
      </dgm:t>
    </dgm:pt>
    <dgm:pt modelId="{3C22EE7D-F0A0-4613-94DC-F508FF81A575}">
      <dgm:prSet/>
      <dgm:spPr/>
      <dgm:t>
        <a:bodyPr/>
        <a:lstStyle/>
        <a:p>
          <a:r>
            <a:rPr lang="en-US"/>
            <a:t>• Co można by jeszcze poprawić?</a:t>
          </a:r>
        </a:p>
      </dgm:t>
    </dgm:pt>
    <dgm:pt modelId="{89E513BB-5F5A-467F-8211-24F1B13844FD}" type="parTrans" cxnId="{E32AE9AC-B6D7-456B-A98E-5733C94C8F7A}">
      <dgm:prSet/>
      <dgm:spPr/>
      <dgm:t>
        <a:bodyPr/>
        <a:lstStyle/>
        <a:p>
          <a:endParaRPr lang="en-US"/>
        </a:p>
      </dgm:t>
    </dgm:pt>
    <dgm:pt modelId="{701EA874-A78A-4548-BB5D-31831690B04A}" type="sibTrans" cxnId="{E32AE9AC-B6D7-456B-A98E-5733C94C8F7A}">
      <dgm:prSet/>
      <dgm:spPr/>
      <dgm:t>
        <a:bodyPr/>
        <a:lstStyle/>
        <a:p>
          <a:endParaRPr lang="en-US"/>
        </a:p>
      </dgm:t>
    </dgm:pt>
    <dgm:pt modelId="{6AD93AE0-9720-488E-A6FB-9BDD84C8AE84}" type="pres">
      <dgm:prSet presAssocID="{A0041B40-4759-4F3A-A6AC-12624640E3B9}" presName="linear" presStyleCnt="0">
        <dgm:presLayoutVars>
          <dgm:animLvl val="lvl"/>
          <dgm:resizeHandles val="exact"/>
        </dgm:presLayoutVars>
      </dgm:prSet>
      <dgm:spPr/>
    </dgm:pt>
    <dgm:pt modelId="{F4C29D6F-98F8-4AE0-A5FE-D71B6D45F8FA}" type="pres">
      <dgm:prSet presAssocID="{E75A409C-12F2-4995-9EDA-50A580FF410E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9E0142AC-2198-4CA0-94D7-F8194F6667C3}" type="pres">
      <dgm:prSet presAssocID="{A4C12F7F-1B82-4A44-90F2-D4B59C49E875}" presName="spacer" presStyleCnt="0"/>
      <dgm:spPr/>
    </dgm:pt>
    <dgm:pt modelId="{355AF926-111D-4514-B29D-1CCC817253F4}" type="pres">
      <dgm:prSet presAssocID="{88257363-E971-4AA3-9675-37C6DF4C45B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C341C640-FC4C-4403-89A1-D3392BFF517B}" type="pres">
      <dgm:prSet presAssocID="{BB0BA500-C8F4-4C31-A576-6610312CA4CC}" presName="spacer" presStyleCnt="0"/>
      <dgm:spPr/>
    </dgm:pt>
    <dgm:pt modelId="{D74C7E5B-80FA-4690-BF33-909B7A88492B}" type="pres">
      <dgm:prSet presAssocID="{D70AC910-27BF-4A72-8C74-664B9DF3AEB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6DC4CBB0-FAB9-4F1D-9DD2-674AFBECB775}" type="pres">
      <dgm:prSet presAssocID="{C709E3F4-3778-4E15-89C0-21F00CC07D64}" presName="spacer" presStyleCnt="0"/>
      <dgm:spPr/>
    </dgm:pt>
    <dgm:pt modelId="{E5D8DDD6-9D55-49C7-B46D-D86D4310377E}" type="pres">
      <dgm:prSet presAssocID="{C8503EC9-1D38-4746-8551-DEB6ECDE15F4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236D677C-176B-462B-9058-2430D57960DE}" type="pres">
      <dgm:prSet presAssocID="{611700B9-AEF5-42C4-990E-B9EB62EC5707}" presName="spacer" presStyleCnt="0"/>
      <dgm:spPr/>
    </dgm:pt>
    <dgm:pt modelId="{F3A697B2-21BA-4B5F-9178-94201F07638A}" type="pres">
      <dgm:prSet presAssocID="{3C22EE7D-F0A0-4613-94DC-F508FF81A575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732CB0B-64D0-4296-B6F0-EB84297CC9D8}" type="presOf" srcId="{3C22EE7D-F0A0-4613-94DC-F508FF81A575}" destId="{F3A697B2-21BA-4B5F-9178-94201F07638A}" srcOrd="0" destOrd="0" presId="urn:microsoft.com/office/officeart/2005/8/layout/vList2"/>
    <dgm:cxn modelId="{9EA5BD26-F69F-49D7-964B-082B20870C92}" srcId="{A0041B40-4759-4F3A-A6AC-12624640E3B9}" destId="{C8503EC9-1D38-4746-8551-DEB6ECDE15F4}" srcOrd="3" destOrd="0" parTransId="{78A44C30-3954-4EC2-BD21-1456C939C37E}" sibTransId="{611700B9-AEF5-42C4-990E-B9EB62EC5707}"/>
    <dgm:cxn modelId="{5EF2BC45-5083-4078-BE63-CD6FF76CB42B}" type="presOf" srcId="{E75A409C-12F2-4995-9EDA-50A580FF410E}" destId="{F4C29D6F-98F8-4AE0-A5FE-D71B6D45F8FA}" srcOrd="0" destOrd="0" presId="urn:microsoft.com/office/officeart/2005/8/layout/vList2"/>
    <dgm:cxn modelId="{437C8749-6E30-4AC9-A9B7-732CFF03C494}" type="presOf" srcId="{C8503EC9-1D38-4746-8551-DEB6ECDE15F4}" destId="{E5D8DDD6-9D55-49C7-B46D-D86D4310377E}" srcOrd="0" destOrd="0" presId="urn:microsoft.com/office/officeart/2005/8/layout/vList2"/>
    <dgm:cxn modelId="{62EE0C78-CCF5-4D7A-AE0D-D6042C6A0984}" srcId="{A0041B40-4759-4F3A-A6AC-12624640E3B9}" destId="{D70AC910-27BF-4A72-8C74-664B9DF3AEB2}" srcOrd="2" destOrd="0" parTransId="{1F14F23B-012D-4904-BF58-CAB56659D89A}" sibTransId="{C709E3F4-3778-4E15-89C0-21F00CC07D64}"/>
    <dgm:cxn modelId="{CD4FBCA5-2632-4155-840E-91F8F60700A1}" srcId="{A0041B40-4759-4F3A-A6AC-12624640E3B9}" destId="{88257363-E971-4AA3-9675-37C6DF4C45B6}" srcOrd="1" destOrd="0" parTransId="{076DD3C3-33AB-48B0-95C7-0EE34E11CCB6}" sibTransId="{BB0BA500-C8F4-4C31-A576-6610312CA4CC}"/>
    <dgm:cxn modelId="{E32AE9AC-B6D7-456B-A98E-5733C94C8F7A}" srcId="{A0041B40-4759-4F3A-A6AC-12624640E3B9}" destId="{3C22EE7D-F0A0-4613-94DC-F508FF81A575}" srcOrd="4" destOrd="0" parTransId="{89E513BB-5F5A-467F-8211-24F1B13844FD}" sibTransId="{701EA874-A78A-4548-BB5D-31831690B04A}"/>
    <dgm:cxn modelId="{04AF81AF-3799-4B16-81FC-C8EE84C0B037}" srcId="{A0041B40-4759-4F3A-A6AC-12624640E3B9}" destId="{E75A409C-12F2-4995-9EDA-50A580FF410E}" srcOrd="0" destOrd="0" parTransId="{99D9D8E5-1BCF-410E-8150-A08A5BCF6E22}" sibTransId="{A4C12F7F-1B82-4A44-90F2-D4B59C49E875}"/>
    <dgm:cxn modelId="{B52F09B1-8FF5-4C91-A342-C22C34E4C78C}" type="presOf" srcId="{A0041B40-4759-4F3A-A6AC-12624640E3B9}" destId="{6AD93AE0-9720-488E-A6FB-9BDD84C8AE84}" srcOrd="0" destOrd="0" presId="urn:microsoft.com/office/officeart/2005/8/layout/vList2"/>
    <dgm:cxn modelId="{13FAB9B8-F1B4-423F-8627-54D82BB538BD}" type="presOf" srcId="{D70AC910-27BF-4A72-8C74-664B9DF3AEB2}" destId="{D74C7E5B-80FA-4690-BF33-909B7A88492B}" srcOrd="0" destOrd="0" presId="urn:microsoft.com/office/officeart/2005/8/layout/vList2"/>
    <dgm:cxn modelId="{A2C4E6DE-E4BB-48A2-8E9E-3B1EB51FCFA1}" type="presOf" srcId="{88257363-E971-4AA3-9675-37C6DF4C45B6}" destId="{355AF926-111D-4514-B29D-1CCC817253F4}" srcOrd="0" destOrd="0" presId="urn:microsoft.com/office/officeart/2005/8/layout/vList2"/>
    <dgm:cxn modelId="{4513E688-EB86-477A-BD8A-679901E3603E}" type="presParOf" srcId="{6AD93AE0-9720-488E-A6FB-9BDD84C8AE84}" destId="{F4C29D6F-98F8-4AE0-A5FE-D71B6D45F8FA}" srcOrd="0" destOrd="0" presId="urn:microsoft.com/office/officeart/2005/8/layout/vList2"/>
    <dgm:cxn modelId="{A03E9E8B-4413-4B9F-A042-73051806E84A}" type="presParOf" srcId="{6AD93AE0-9720-488E-A6FB-9BDD84C8AE84}" destId="{9E0142AC-2198-4CA0-94D7-F8194F6667C3}" srcOrd="1" destOrd="0" presId="urn:microsoft.com/office/officeart/2005/8/layout/vList2"/>
    <dgm:cxn modelId="{15688329-70EF-4C04-8472-669F975FFB8A}" type="presParOf" srcId="{6AD93AE0-9720-488E-A6FB-9BDD84C8AE84}" destId="{355AF926-111D-4514-B29D-1CCC817253F4}" srcOrd="2" destOrd="0" presId="urn:microsoft.com/office/officeart/2005/8/layout/vList2"/>
    <dgm:cxn modelId="{F0E140B6-AE36-4BDD-A93F-2887354934E0}" type="presParOf" srcId="{6AD93AE0-9720-488E-A6FB-9BDD84C8AE84}" destId="{C341C640-FC4C-4403-89A1-D3392BFF517B}" srcOrd="3" destOrd="0" presId="urn:microsoft.com/office/officeart/2005/8/layout/vList2"/>
    <dgm:cxn modelId="{11B65506-A73D-46A7-9021-CCD2D544CB65}" type="presParOf" srcId="{6AD93AE0-9720-488E-A6FB-9BDD84C8AE84}" destId="{D74C7E5B-80FA-4690-BF33-909B7A88492B}" srcOrd="4" destOrd="0" presId="urn:microsoft.com/office/officeart/2005/8/layout/vList2"/>
    <dgm:cxn modelId="{327016A9-4D97-4631-93DA-EC896020B4F4}" type="presParOf" srcId="{6AD93AE0-9720-488E-A6FB-9BDD84C8AE84}" destId="{6DC4CBB0-FAB9-4F1D-9DD2-674AFBECB775}" srcOrd="5" destOrd="0" presId="urn:microsoft.com/office/officeart/2005/8/layout/vList2"/>
    <dgm:cxn modelId="{564FD7C8-CD30-4BCA-BE0F-1EA42922415D}" type="presParOf" srcId="{6AD93AE0-9720-488E-A6FB-9BDD84C8AE84}" destId="{E5D8DDD6-9D55-49C7-B46D-D86D4310377E}" srcOrd="6" destOrd="0" presId="urn:microsoft.com/office/officeart/2005/8/layout/vList2"/>
    <dgm:cxn modelId="{031D09AE-2B45-4521-B0E0-57453FCC2DE0}" type="presParOf" srcId="{6AD93AE0-9720-488E-A6FB-9BDD84C8AE84}" destId="{236D677C-176B-462B-9058-2430D57960DE}" srcOrd="7" destOrd="0" presId="urn:microsoft.com/office/officeart/2005/8/layout/vList2"/>
    <dgm:cxn modelId="{94C9625F-869F-45C0-9AE0-3BCB8783C1DA}" type="presParOf" srcId="{6AD93AE0-9720-488E-A6FB-9BDD84C8AE84}" destId="{F3A697B2-21BA-4B5F-9178-94201F07638A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CE79AF-51CF-46CA-9B59-8F145033A316}">
      <dsp:nvSpPr>
        <dsp:cNvPr id="0" name=""/>
        <dsp:cNvSpPr/>
      </dsp:nvSpPr>
      <dsp:spPr>
        <a:xfrm>
          <a:off x="0" y="1583"/>
          <a:ext cx="9221688" cy="8026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77BD0B-E2C7-4355-9312-19C447BCDB0B}">
      <dsp:nvSpPr>
        <dsp:cNvPr id="0" name=""/>
        <dsp:cNvSpPr/>
      </dsp:nvSpPr>
      <dsp:spPr>
        <a:xfrm>
          <a:off x="242812" y="182187"/>
          <a:ext cx="441476" cy="44147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E96AD9-DF50-4B0A-AE16-BBC6B167543C}">
      <dsp:nvSpPr>
        <dsp:cNvPr id="0" name=""/>
        <dsp:cNvSpPr/>
      </dsp:nvSpPr>
      <dsp:spPr>
        <a:xfrm>
          <a:off x="927100" y="1583"/>
          <a:ext cx="8294587" cy="802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51" tIns="84951" rIns="84951" bIns="84951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Cel: zerowa emisja netto do 2050 roku</a:t>
          </a:r>
        </a:p>
      </dsp:txBody>
      <dsp:txXfrm>
        <a:off x="927100" y="1583"/>
        <a:ext cx="8294587" cy="802684"/>
      </dsp:txXfrm>
    </dsp:sp>
    <dsp:sp modelId="{00CD0DD5-6FA1-4374-9AA5-5A79F8FCAAC8}">
      <dsp:nvSpPr>
        <dsp:cNvPr id="0" name=""/>
        <dsp:cNvSpPr/>
      </dsp:nvSpPr>
      <dsp:spPr>
        <a:xfrm>
          <a:off x="0" y="1004939"/>
          <a:ext cx="9221688" cy="8026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39C55F-D841-4AF4-91B5-434D1B01B25B}">
      <dsp:nvSpPr>
        <dsp:cNvPr id="0" name=""/>
        <dsp:cNvSpPr/>
      </dsp:nvSpPr>
      <dsp:spPr>
        <a:xfrm>
          <a:off x="242812" y="1185543"/>
          <a:ext cx="441476" cy="44147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392CB2-EDD7-46C5-BDE3-8BD12695A77B}">
      <dsp:nvSpPr>
        <dsp:cNvPr id="0" name=""/>
        <dsp:cNvSpPr/>
      </dsp:nvSpPr>
      <dsp:spPr>
        <a:xfrm>
          <a:off x="927100" y="1004939"/>
          <a:ext cx="8294587" cy="802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51" tIns="84951" rIns="84951" bIns="84951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Opakowania zdatne do recyklingu lub kompostowania</a:t>
          </a:r>
        </a:p>
      </dsp:txBody>
      <dsp:txXfrm>
        <a:off x="927100" y="1004939"/>
        <a:ext cx="8294587" cy="802684"/>
      </dsp:txXfrm>
    </dsp:sp>
    <dsp:sp modelId="{71AC2153-BD4E-4BDA-B07F-732496E0DBF3}">
      <dsp:nvSpPr>
        <dsp:cNvPr id="0" name=""/>
        <dsp:cNvSpPr/>
      </dsp:nvSpPr>
      <dsp:spPr>
        <a:xfrm>
          <a:off x="0" y="2008295"/>
          <a:ext cx="9221688" cy="8026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B9CFDA-A509-4310-9CDD-B24AABF2687A}">
      <dsp:nvSpPr>
        <dsp:cNvPr id="0" name=""/>
        <dsp:cNvSpPr/>
      </dsp:nvSpPr>
      <dsp:spPr>
        <a:xfrm>
          <a:off x="242812" y="2188899"/>
          <a:ext cx="441476" cy="44147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4E8247-E16A-4B33-BD95-155376B2300C}">
      <dsp:nvSpPr>
        <dsp:cNvPr id="0" name=""/>
        <dsp:cNvSpPr/>
      </dsp:nvSpPr>
      <dsp:spPr>
        <a:xfrm>
          <a:off x="927100" y="2008295"/>
          <a:ext cx="8294587" cy="802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51" tIns="84951" rIns="84951" bIns="84951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Redukcja zużycia wody w produkcji</a:t>
          </a:r>
        </a:p>
      </dsp:txBody>
      <dsp:txXfrm>
        <a:off x="927100" y="2008295"/>
        <a:ext cx="8294587" cy="802684"/>
      </dsp:txXfrm>
    </dsp:sp>
    <dsp:sp modelId="{5CBEC895-D53D-4D88-A0A7-5F5823CE5984}">
      <dsp:nvSpPr>
        <dsp:cNvPr id="0" name=""/>
        <dsp:cNvSpPr/>
      </dsp:nvSpPr>
      <dsp:spPr>
        <a:xfrm>
          <a:off x="0" y="3011650"/>
          <a:ext cx="9221688" cy="8026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CCA141-2435-4F4D-8A79-5EB6C3B7896A}">
      <dsp:nvSpPr>
        <dsp:cNvPr id="0" name=""/>
        <dsp:cNvSpPr/>
      </dsp:nvSpPr>
      <dsp:spPr>
        <a:xfrm>
          <a:off x="242812" y="3192254"/>
          <a:ext cx="441476" cy="44147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4D502A-FFA6-4590-8D71-3D50C3A3C60D}">
      <dsp:nvSpPr>
        <dsp:cNvPr id="0" name=""/>
        <dsp:cNvSpPr/>
      </dsp:nvSpPr>
      <dsp:spPr>
        <a:xfrm>
          <a:off x="927100" y="3011650"/>
          <a:ext cx="8294587" cy="802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51" tIns="84951" rIns="84951" bIns="84951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Kompleksowe podejście do zrównoważonego rozwoju</a:t>
          </a:r>
        </a:p>
      </dsp:txBody>
      <dsp:txXfrm>
        <a:off x="927100" y="3011650"/>
        <a:ext cx="8294587" cy="8026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C29D6F-98F8-4AE0-A5FE-D71B6D45F8FA}">
      <dsp:nvSpPr>
        <dsp:cNvPr id="0" name=""/>
        <dsp:cNvSpPr/>
      </dsp:nvSpPr>
      <dsp:spPr>
        <a:xfrm>
          <a:off x="0" y="47311"/>
          <a:ext cx="5962000" cy="57563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Zidentyfikuj firmę spożywczą i oceń:</a:t>
          </a:r>
        </a:p>
      </dsp:txBody>
      <dsp:txXfrm>
        <a:off x="28100" y="75411"/>
        <a:ext cx="5905800" cy="519439"/>
      </dsp:txXfrm>
    </dsp:sp>
    <dsp:sp modelId="{355AF926-111D-4514-B29D-1CCC817253F4}">
      <dsp:nvSpPr>
        <dsp:cNvPr id="0" name=""/>
        <dsp:cNvSpPr/>
      </dsp:nvSpPr>
      <dsp:spPr>
        <a:xfrm>
          <a:off x="0" y="692071"/>
          <a:ext cx="5962000" cy="575639"/>
        </a:xfrm>
        <a:prstGeom prst="roundRect">
          <a:avLst/>
        </a:prstGeom>
        <a:solidFill>
          <a:schemeClr val="accent5">
            <a:hueOff val="-2262801"/>
            <a:satOff val="8192"/>
            <a:lumOff val="-32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• Jakie działania podejmuje w obszarze SD?</a:t>
          </a:r>
        </a:p>
      </dsp:txBody>
      <dsp:txXfrm>
        <a:off x="28100" y="720171"/>
        <a:ext cx="5905800" cy="519439"/>
      </dsp:txXfrm>
    </dsp:sp>
    <dsp:sp modelId="{D74C7E5B-80FA-4690-BF33-909B7A88492B}">
      <dsp:nvSpPr>
        <dsp:cNvPr id="0" name=""/>
        <dsp:cNvSpPr/>
      </dsp:nvSpPr>
      <dsp:spPr>
        <a:xfrm>
          <a:off x="0" y="1336831"/>
          <a:ext cx="5962000" cy="575639"/>
        </a:xfrm>
        <a:prstGeom prst="roundRect">
          <a:avLst/>
        </a:prstGeom>
        <a:solidFill>
          <a:schemeClr val="accent5">
            <a:hueOff val="-4525601"/>
            <a:satOff val="16385"/>
            <a:lumOff val="-65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• Czy stosuje OZE lub recykling opakowań?</a:t>
          </a:r>
        </a:p>
      </dsp:txBody>
      <dsp:txXfrm>
        <a:off x="28100" y="1364931"/>
        <a:ext cx="5905800" cy="519439"/>
      </dsp:txXfrm>
    </dsp:sp>
    <dsp:sp modelId="{E5D8DDD6-9D55-49C7-B46D-D86D4310377E}">
      <dsp:nvSpPr>
        <dsp:cNvPr id="0" name=""/>
        <dsp:cNvSpPr/>
      </dsp:nvSpPr>
      <dsp:spPr>
        <a:xfrm>
          <a:off x="0" y="1981591"/>
          <a:ext cx="5962000" cy="575639"/>
        </a:xfrm>
        <a:prstGeom prst="roundRect">
          <a:avLst/>
        </a:prstGeom>
        <a:solidFill>
          <a:schemeClr val="accent5">
            <a:hueOff val="-6788402"/>
            <a:satOff val="24577"/>
            <a:lumOff val="-98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• Czy współpracuje lokalnie?</a:t>
          </a:r>
        </a:p>
      </dsp:txBody>
      <dsp:txXfrm>
        <a:off x="28100" y="2009691"/>
        <a:ext cx="5905800" cy="519439"/>
      </dsp:txXfrm>
    </dsp:sp>
    <dsp:sp modelId="{F3A697B2-21BA-4B5F-9178-94201F07638A}">
      <dsp:nvSpPr>
        <dsp:cNvPr id="0" name=""/>
        <dsp:cNvSpPr/>
      </dsp:nvSpPr>
      <dsp:spPr>
        <a:xfrm>
          <a:off x="0" y="2626351"/>
          <a:ext cx="5962000" cy="575639"/>
        </a:xfrm>
        <a:prstGeom prst="roundRect">
          <a:avLst/>
        </a:prstGeom>
        <a:solidFill>
          <a:schemeClr val="accent5">
            <a:hueOff val="-9051203"/>
            <a:satOff val="32769"/>
            <a:lumOff val="-131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• Co można by jeszcze poprawić?</a:t>
          </a:r>
        </a:p>
      </dsp:txBody>
      <dsp:txXfrm>
        <a:off x="28100" y="2654451"/>
        <a:ext cx="5905800" cy="5194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06.07.2025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Dobre praktyki w branży spożywczej – konkretne rozwiązania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 na podstawie scenariusza Marty </a:t>
            </a:r>
            <a:r>
              <a:rPr lang="pl-PL" sz="1200" noProof="0" dirty="0" err="1"/>
              <a:t>Mędrak</a:t>
            </a:r>
            <a:endParaRPr lang="pl-PL" sz="1200" noProof="0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3410" y="1253742"/>
            <a:ext cx="5962002" cy="1469443"/>
          </a:xfrm>
        </p:spPr>
        <p:txBody>
          <a:bodyPr anchor="b">
            <a:normAutofit/>
          </a:bodyPr>
          <a:lstStyle/>
          <a:p>
            <a:r>
              <a:rPr lang="pl-PL" sz="3508"/>
              <a:t>Zadanie dla studentów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EB09CE-FECB-748F-F8F0-AEF5FE2FB0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066" r="19111"/>
          <a:stretch>
            <a:fillRect/>
          </a:stretch>
        </p:blipFill>
        <p:spPr>
          <a:xfrm>
            <a:off x="1" y="772773"/>
            <a:ext cx="3680130" cy="6014136"/>
          </a:xfrm>
          <a:prstGeom prst="rect">
            <a:avLst/>
          </a:prstGeom>
          <a:effectLst/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FFBC328-4499-AF02-BF7C-8B76C7799C4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93411" y="2886073"/>
          <a:ext cx="5962000" cy="3249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3410" y="1253742"/>
            <a:ext cx="5962002" cy="1469443"/>
          </a:xfrm>
        </p:spPr>
        <p:txBody>
          <a:bodyPr anchor="b">
            <a:normAutofit/>
          </a:bodyPr>
          <a:lstStyle/>
          <a:p>
            <a:r>
              <a:rPr lang="pl-PL" sz="3508"/>
              <a:t>Podsumowanie zajęć</a:t>
            </a:r>
          </a:p>
        </p:txBody>
      </p:sp>
      <p:pic>
        <p:nvPicPr>
          <p:cNvPr id="5" name="Picture 4" descr="Biurko z przyborami biurowymi">
            <a:extLst>
              <a:ext uri="{FF2B5EF4-FFF2-40B4-BE49-F238E27FC236}">
                <a16:creationId xmlns:a16="http://schemas.microsoft.com/office/drawing/2014/main" id="{AF9CBAB1-A8CC-3BA3-560F-153359E65ED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202" r="21952" b="-1"/>
          <a:stretch>
            <a:fillRect/>
          </a:stretch>
        </p:blipFill>
        <p:spPr>
          <a:xfrm>
            <a:off x="1" y="772773"/>
            <a:ext cx="3680130" cy="6014136"/>
          </a:xfrm>
          <a:prstGeom prst="rect">
            <a:avLst/>
          </a:prstGeom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3411" y="2886073"/>
            <a:ext cx="5962000" cy="3249302"/>
          </a:xfrm>
        </p:spPr>
        <p:txBody>
          <a:bodyPr>
            <a:normAutofit/>
          </a:bodyPr>
          <a:lstStyle/>
          <a:p>
            <a:r>
              <a:rPr lang="pl-PL" sz="1754" dirty="0"/>
              <a:t>Dobre praktyki to kluczowy element strategii zrównoważonego rozwoju</a:t>
            </a:r>
          </a:p>
          <a:p>
            <a:r>
              <a:rPr lang="pl-PL" sz="1754" dirty="0"/>
              <a:t>Nawet duże firmy mogą skutecznie ograniczać negatywny wpływ na środowisko</a:t>
            </a:r>
          </a:p>
          <a:p>
            <a:r>
              <a:rPr lang="pl-PL" sz="1754" dirty="0"/>
              <a:t>Praktyki te są źródłem oszczędności i budują reputację organizacji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0AF71D7-F5D0-DF58-AE03-53517BB6F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Wprowadzenie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8EAFC93-2783-73C3-A2B3-C62E92736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800" dirty="0"/>
              <a:t>Celem zajęć jest zaprezentowanie praktycznych działań wspierających zrównoważony rozwój w sektorze spożywczym. Skoncentrujemy się na ograniczaniu odpadów, opakowaniach, lokalnych łańcuchach dostaw i inwestycjach w OZE.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57D2E50-631C-0374-E82D-1BE1AFA669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29005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3410" y="1253742"/>
            <a:ext cx="5962002" cy="1469443"/>
          </a:xfrm>
        </p:spPr>
        <p:txBody>
          <a:bodyPr anchor="b">
            <a:normAutofit/>
          </a:bodyPr>
          <a:lstStyle/>
          <a:p>
            <a:r>
              <a:rPr lang="pl-PL" sz="3508"/>
              <a:t>Opakowania biodegradowalne</a:t>
            </a:r>
          </a:p>
        </p:txBody>
      </p:sp>
      <p:pic>
        <p:nvPicPr>
          <p:cNvPr id="5" name="Picture 4" descr="Pudełko całkowicie z orzeszków polistyrenowych">
            <a:extLst>
              <a:ext uri="{FF2B5EF4-FFF2-40B4-BE49-F238E27FC236}">
                <a16:creationId xmlns:a16="http://schemas.microsoft.com/office/drawing/2014/main" id="{60BECA8D-1AEC-D948-ECE6-73155F2CB5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298" r="30091" b="-1"/>
          <a:stretch>
            <a:fillRect/>
          </a:stretch>
        </p:blipFill>
        <p:spPr>
          <a:xfrm>
            <a:off x="1" y="772773"/>
            <a:ext cx="3680130" cy="6014136"/>
          </a:xfrm>
          <a:prstGeom prst="rect">
            <a:avLst/>
          </a:prstGeom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3411" y="2886073"/>
            <a:ext cx="5962000" cy="38460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754" dirty="0"/>
              <a:t>Problem: Plastikowe opakowania zanieczyszczają środowisko i rozkładają się setki lat.</a:t>
            </a:r>
          </a:p>
          <a:p>
            <a:pPr marL="0" indent="0">
              <a:buNone/>
            </a:pPr>
            <a:r>
              <a:rPr lang="pl-PL" sz="1754" dirty="0"/>
              <a:t>Dobre praktyki:</a:t>
            </a:r>
          </a:p>
          <a:p>
            <a:r>
              <a:rPr lang="pl-PL" sz="1754" dirty="0"/>
              <a:t>Opakowania z materiałów biodegradowalnych (np. skrobia kukurydziana)</a:t>
            </a:r>
          </a:p>
          <a:p>
            <a:r>
              <a:rPr lang="pl-PL" sz="1754" dirty="0"/>
              <a:t>Opakowania wielokrotnego użytku (np. szkło, torby materiałowe)</a:t>
            </a:r>
          </a:p>
          <a:p>
            <a:pPr marL="0" indent="0">
              <a:buNone/>
            </a:pPr>
            <a:r>
              <a:rPr lang="pl-PL" sz="1754" dirty="0"/>
              <a:t>Przykład: </a:t>
            </a:r>
            <a:r>
              <a:rPr lang="pl-PL" sz="1754" dirty="0" err="1"/>
              <a:t>Danone</a:t>
            </a:r>
            <a:r>
              <a:rPr lang="pl-PL" sz="1754" dirty="0"/>
              <a:t> – butelki z recyklingu (100% </a:t>
            </a:r>
            <a:r>
              <a:rPr lang="pl-PL" sz="1754" dirty="0" err="1"/>
              <a:t>rPET</a:t>
            </a:r>
            <a:r>
              <a:rPr lang="pl-PL" sz="1754" dirty="0"/>
              <a:t>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3410" y="1253742"/>
            <a:ext cx="5962002" cy="1469443"/>
          </a:xfrm>
        </p:spPr>
        <p:txBody>
          <a:bodyPr anchor="b">
            <a:normAutofit/>
          </a:bodyPr>
          <a:lstStyle/>
          <a:p>
            <a:r>
              <a:rPr lang="pl-PL" sz="3508"/>
              <a:t>Lokalni dostawcy i skracanie łańcucha dostaw</a:t>
            </a:r>
          </a:p>
        </p:txBody>
      </p:sp>
      <p:pic>
        <p:nvPicPr>
          <p:cNvPr id="5" name="Picture 4" descr="Owoce i warzywa w torbach">
            <a:extLst>
              <a:ext uri="{FF2B5EF4-FFF2-40B4-BE49-F238E27FC236}">
                <a16:creationId xmlns:a16="http://schemas.microsoft.com/office/drawing/2014/main" id="{54213536-7CE9-83B1-1EF5-19FDAABD6E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3514" r="15640" b="-1"/>
          <a:stretch>
            <a:fillRect/>
          </a:stretch>
        </p:blipFill>
        <p:spPr>
          <a:xfrm>
            <a:off x="1" y="772773"/>
            <a:ext cx="3680130" cy="6014136"/>
          </a:xfrm>
          <a:prstGeom prst="rect">
            <a:avLst/>
          </a:prstGeom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3411" y="2886073"/>
            <a:ext cx="5962000" cy="32493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754" dirty="0"/>
              <a:t>Problem: Długie łańcuchy dostaw zwiększają emisje CO₂.</a:t>
            </a:r>
          </a:p>
          <a:p>
            <a:endParaRPr lang="pl-PL" sz="1754" dirty="0"/>
          </a:p>
          <a:p>
            <a:pPr marL="0" indent="0">
              <a:buNone/>
            </a:pPr>
            <a:r>
              <a:rPr lang="pl-PL" sz="1754" dirty="0"/>
              <a:t>Dobre praktyki:</a:t>
            </a:r>
          </a:p>
          <a:p>
            <a:r>
              <a:rPr lang="pl-PL" sz="1754" dirty="0"/>
              <a:t>Współpraca z lokalnymi rolnikami</a:t>
            </a:r>
          </a:p>
          <a:p>
            <a:r>
              <a:rPr lang="pl-PL" sz="1754" dirty="0"/>
              <a:t>Promowanie produktów lokalnych</a:t>
            </a:r>
          </a:p>
          <a:p>
            <a:pPr marL="0" indent="0">
              <a:buNone/>
            </a:pPr>
            <a:endParaRPr lang="pl-PL" sz="1754" dirty="0"/>
          </a:p>
          <a:p>
            <a:pPr marL="0" indent="0">
              <a:buNone/>
            </a:pPr>
            <a:r>
              <a:rPr lang="pl-PL" sz="1754" dirty="0"/>
              <a:t>Przykład: </a:t>
            </a:r>
            <a:r>
              <a:rPr lang="pl-PL" sz="1754" dirty="0" err="1"/>
              <a:t>Whole</a:t>
            </a:r>
            <a:r>
              <a:rPr lang="pl-PL" sz="1754" dirty="0"/>
              <a:t> Foods Market – lokalność jako wartość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Studium przypadku – Nestlé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F0FF465-70A9-9195-4510-C38C6702872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35062" y="2373753"/>
          <a:ext cx="9221688" cy="381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65" y="1079870"/>
            <a:ext cx="4075117" cy="1424628"/>
          </a:xfrm>
        </p:spPr>
        <p:txBody>
          <a:bodyPr anchor="ctr">
            <a:normAutofit/>
          </a:bodyPr>
          <a:lstStyle/>
          <a:p>
            <a:r>
              <a:rPr lang="pl-PL" sz="3245"/>
              <a:t>Działania środowiskowe w firmach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065" y="3178423"/>
            <a:ext cx="4075118" cy="3168562"/>
          </a:xfrm>
        </p:spPr>
        <p:txBody>
          <a:bodyPr anchor="ctr">
            <a:normAutofit/>
          </a:bodyPr>
          <a:lstStyle/>
          <a:p>
            <a:r>
              <a:rPr lang="pl-PL" sz="1754"/>
              <a:t>Redukcja emisji CO₂</a:t>
            </a:r>
          </a:p>
          <a:p>
            <a:r>
              <a:rPr lang="pl-PL" sz="1754"/>
              <a:t>Gospodarka odpadami: recykling, zero waste</a:t>
            </a:r>
          </a:p>
          <a:p>
            <a:r>
              <a:rPr lang="pl-PL" sz="1754"/>
              <a:t>Ochrona bioróżnorodności</a:t>
            </a:r>
          </a:p>
          <a:p>
            <a:r>
              <a:rPr lang="pl-PL" sz="1754"/>
              <a:t>Efektywność energetyczna w zakładach</a:t>
            </a:r>
          </a:p>
        </p:txBody>
      </p:sp>
      <p:pic>
        <p:nvPicPr>
          <p:cNvPr id="5" name="Picture 4" descr="Kolorowe plastikowe wersaliki">
            <a:extLst>
              <a:ext uri="{FF2B5EF4-FFF2-40B4-BE49-F238E27FC236}">
                <a16:creationId xmlns:a16="http://schemas.microsoft.com/office/drawing/2014/main" id="{34EB1200-A93D-E417-AA99-C03AD8D134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351" r="28249" b="-2"/>
          <a:stretch>
            <a:fillRect/>
          </a:stretch>
        </p:blipFill>
        <p:spPr>
          <a:xfrm>
            <a:off x="5345907" y="772765"/>
            <a:ext cx="5351891" cy="601414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65" y="1079870"/>
            <a:ext cx="4075117" cy="1424628"/>
          </a:xfrm>
        </p:spPr>
        <p:txBody>
          <a:bodyPr anchor="ctr">
            <a:normAutofit/>
          </a:bodyPr>
          <a:lstStyle/>
          <a:p>
            <a:r>
              <a:rPr lang="pl-PL" sz="3245"/>
              <a:t>Inwestycje w odnawialne źródła energii (OZE)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065" y="3178423"/>
            <a:ext cx="4075118" cy="3168562"/>
          </a:xfrm>
        </p:spPr>
        <p:txBody>
          <a:bodyPr anchor="ctr">
            <a:normAutofit/>
          </a:bodyPr>
          <a:lstStyle/>
          <a:p>
            <a:r>
              <a:rPr lang="pl-PL" sz="1754" dirty="0"/>
              <a:t>Energia słoneczna, wiatrowa, wodna</a:t>
            </a:r>
          </a:p>
          <a:p>
            <a:r>
              <a:rPr lang="pl-PL" sz="1754" dirty="0"/>
              <a:t>Zmniejszenie zależności od paliw kopalnych</a:t>
            </a:r>
          </a:p>
          <a:p>
            <a:r>
              <a:rPr lang="pl-PL" sz="1754" dirty="0"/>
              <a:t>Przykłady: IKEA, Google, Tesla</a:t>
            </a:r>
          </a:p>
          <a:p>
            <a:r>
              <a:rPr lang="pl-PL" sz="1754" dirty="0"/>
              <a:t>OZE jako fundament strategii ESG</a:t>
            </a:r>
          </a:p>
        </p:txBody>
      </p:sp>
      <p:pic>
        <p:nvPicPr>
          <p:cNvPr id="5" name="Picture 4" descr="Farma na panelu słonecznym">
            <a:extLst>
              <a:ext uri="{FF2B5EF4-FFF2-40B4-BE49-F238E27FC236}">
                <a16:creationId xmlns:a16="http://schemas.microsoft.com/office/drawing/2014/main" id="{EBBFE530-5ACF-A35A-F97E-9E510EA52F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106" r="15939" b="-1"/>
          <a:stretch>
            <a:fillRect/>
          </a:stretch>
        </p:blipFill>
        <p:spPr>
          <a:xfrm>
            <a:off x="5345907" y="772765"/>
            <a:ext cx="5351891" cy="601414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25" y="2419238"/>
            <a:ext cx="3534237" cy="2819731"/>
          </a:xfrm>
        </p:spPr>
        <p:txBody>
          <a:bodyPr>
            <a:normAutofit/>
          </a:bodyPr>
          <a:lstStyle/>
          <a:p>
            <a:pPr algn="ctr"/>
            <a:r>
              <a:rPr lang="pl-PL" dirty="0"/>
              <a:t>Zmniejszenie zużycia zasobów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5467687" y="1764464"/>
            <a:ext cx="4575216" cy="3815919"/>
          </a:xfrm>
        </p:spPr>
        <p:txBody>
          <a:bodyPr>
            <a:normAutofit/>
          </a:bodyPr>
          <a:lstStyle/>
          <a:p>
            <a:r>
              <a:rPr dirty="0" err="1">
                <a:solidFill>
                  <a:schemeClr val="tx2"/>
                </a:solidFill>
              </a:rPr>
              <a:t>Optymalizacja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procesów</a:t>
            </a:r>
            <a:r>
              <a:rPr dirty="0">
                <a:solidFill>
                  <a:schemeClr val="tx2"/>
                </a:solidFill>
              </a:rPr>
              <a:t> (</a:t>
            </a:r>
            <a:r>
              <a:rPr dirty="0" err="1">
                <a:solidFill>
                  <a:schemeClr val="tx2"/>
                </a:solidFill>
              </a:rPr>
              <a:t>produkcja</a:t>
            </a:r>
            <a:r>
              <a:rPr dirty="0">
                <a:solidFill>
                  <a:schemeClr val="tx2"/>
                </a:solidFill>
              </a:rPr>
              <a:t>, </a:t>
            </a:r>
            <a:r>
              <a:rPr dirty="0" err="1">
                <a:solidFill>
                  <a:schemeClr val="tx2"/>
                </a:solidFill>
              </a:rPr>
              <a:t>logistyka</a:t>
            </a:r>
            <a:r>
              <a:rPr dirty="0">
                <a:solidFill>
                  <a:schemeClr val="tx2"/>
                </a:solidFill>
              </a:rPr>
              <a:t>)</a:t>
            </a:r>
          </a:p>
          <a:p>
            <a:r>
              <a:rPr dirty="0" err="1">
                <a:solidFill>
                  <a:schemeClr val="tx2"/>
                </a:solidFill>
              </a:rPr>
              <a:t>Skuteczne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zarządzanie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wodą</a:t>
            </a:r>
            <a:endParaRPr dirty="0">
              <a:solidFill>
                <a:schemeClr val="tx2"/>
              </a:solidFill>
            </a:endParaRPr>
          </a:p>
          <a:p>
            <a:r>
              <a:rPr dirty="0" err="1">
                <a:solidFill>
                  <a:schemeClr val="tx2"/>
                </a:solidFill>
              </a:rPr>
              <a:t>Wykorzystanie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materiałów</a:t>
            </a:r>
            <a:r>
              <a:rPr dirty="0">
                <a:solidFill>
                  <a:schemeClr val="tx2"/>
                </a:solidFill>
              </a:rPr>
              <a:t> z </a:t>
            </a:r>
            <a:r>
              <a:rPr dirty="0" err="1">
                <a:solidFill>
                  <a:schemeClr val="tx2"/>
                </a:solidFill>
              </a:rPr>
              <a:t>recyklingu</a:t>
            </a:r>
            <a:endParaRPr dirty="0">
              <a:solidFill>
                <a:schemeClr val="tx2"/>
              </a:solidFill>
            </a:endParaRPr>
          </a:p>
          <a:p>
            <a:r>
              <a:rPr dirty="0" err="1">
                <a:solidFill>
                  <a:schemeClr val="tx2"/>
                </a:solidFill>
              </a:rPr>
              <a:t>Oszczędność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kosztów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i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zmniejszenie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wpływu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na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środowisko</a:t>
            </a:r>
            <a:endParaRPr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65" y="1079870"/>
            <a:ext cx="4075117" cy="1424628"/>
          </a:xfrm>
        </p:spPr>
        <p:txBody>
          <a:bodyPr anchor="ctr">
            <a:normAutofit/>
          </a:bodyPr>
          <a:lstStyle/>
          <a:p>
            <a:r>
              <a:rPr lang="pl-PL" sz="3508"/>
              <a:t>Dyskusja – zmiana czy konieczność?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065" y="3178423"/>
            <a:ext cx="4075118" cy="3168562"/>
          </a:xfrm>
        </p:spPr>
        <p:txBody>
          <a:bodyPr anchor="ctr">
            <a:normAutofit/>
          </a:bodyPr>
          <a:lstStyle/>
          <a:p>
            <a:r>
              <a:rPr lang="pl-PL" sz="1754" dirty="0"/>
              <a:t>Czy dobre praktyki są jeszcze wyborem?</a:t>
            </a:r>
          </a:p>
          <a:p>
            <a:r>
              <a:rPr lang="pl-PL" sz="1754" dirty="0"/>
              <a:t>Jakie są realne korzyści dla firmy?</a:t>
            </a:r>
          </a:p>
          <a:p>
            <a:r>
              <a:rPr lang="pl-PL" sz="1754" dirty="0"/>
              <a:t>Co hamuje wdrażanie rozwiązań z zakresu zrównoważonego rozwoju?</a:t>
            </a:r>
          </a:p>
          <a:p>
            <a:r>
              <a:rPr lang="pl-PL" sz="1754" dirty="0"/>
              <a:t>Czy klienci faktycznie nagradzają zrównoważone marki?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5C8CA4-5024-934E-999B-E465582E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93" r="35951"/>
          <a:stretch>
            <a:fillRect/>
          </a:stretch>
        </p:blipFill>
        <p:spPr>
          <a:xfrm>
            <a:off x="5345907" y="772765"/>
            <a:ext cx="5351891" cy="601414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180</TotalTime>
  <Words>374</Words>
  <Application>Microsoft Office PowerPoint</Application>
  <PresentationFormat>Niestandardowy</PresentationFormat>
  <Paragraphs>57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Arial</vt:lpstr>
      <vt:lpstr>Calibri</vt:lpstr>
      <vt:lpstr>Open Sans</vt:lpstr>
      <vt:lpstr>Motyw pakietu Office</vt:lpstr>
      <vt:lpstr>Tytuł prezentacji: Dobre praktyki w branży spożywczej – konkretne rozwiązania  Opracował: Przemysław Żukiewicz na podstawie scenariusza Marty Mędrak</vt:lpstr>
      <vt:lpstr>Wprowadzenie</vt:lpstr>
      <vt:lpstr>Opakowania biodegradowalne</vt:lpstr>
      <vt:lpstr>Lokalni dostawcy i skracanie łańcucha dostaw</vt:lpstr>
      <vt:lpstr>Studium przypadku – Nestlé</vt:lpstr>
      <vt:lpstr>Działania środowiskowe w firmach</vt:lpstr>
      <vt:lpstr>Inwestycje w odnawialne źródła energii (OZE)</vt:lpstr>
      <vt:lpstr>Zmniejszenie zużycia zasobów</vt:lpstr>
      <vt:lpstr>Dyskusja – zmiana czy konieczność?</vt:lpstr>
      <vt:lpstr>Zadanie dla studentów</vt:lpstr>
      <vt:lpstr>Podsumowanie zajęć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2025-07-06T21:06:31Z</dcterms:modified>
</cp:coreProperties>
</file>